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3"/>
  </p:notesMasterIdLst>
  <p:sldIdLst>
    <p:sldId id="260" r:id="rId2"/>
    <p:sldId id="303" r:id="rId3"/>
    <p:sldId id="310" r:id="rId4"/>
    <p:sldId id="307" r:id="rId5"/>
    <p:sldId id="311" r:id="rId6"/>
    <p:sldId id="312" r:id="rId7"/>
    <p:sldId id="313" r:id="rId8"/>
    <p:sldId id="314" r:id="rId9"/>
    <p:sldId id="398" r:id="rId10"/>
    <p:sldId id="315" r:id="rId11"/>
    <p:sldId id="39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6D2E2D-82F6-429E-85FA-3570916C7104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39D36-8F95-4453-AF4A-B32BF78F87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5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64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6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1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7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68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555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59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72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80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98660-C6C1-4805-B9A2-70A7B73FD231}" type="datetimeFigureOut">
              <a:rPr lang="zh-CN" altLang="en-US" smtClean="0"/>
              <a:t>2023/2/13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8DC4-7D18-461C-88A3-D8D40B31D06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文本占位符 21"/>
          <p:cNvSpPr>
            <a:spLocks noGrp="1"/>
          </p:cNvSpPr>
          <p:nvPr>
            <p:ph type="body" sz="quarter" idx="19" hasCustomPrompt="1"/>
          </p:nvPr>
        </p:nvSpPr>
        <p:spPr>
          <a:xfrm>
            <a:off x="5958835" y="1799096"/>
            <a:ext cx="3172150" cy="57039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    输入文本输入文本输入文本输入文本输入文本输入文本输入文本</a:t>
            </a:r>
          </a:p>
        </p:txBody>
      </p:sp>
      <p:sp>
        <p:nvSpPr>
          <p:cNvPr id="16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2980331" y="4277836"/>
            <a:ext cx="3172150" cy="570396"/>
          </a:xfr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    输入文本输入文本输入文本输入文本输入文本输入文本输入文本</a:t>
            </a:r>
          </a:p>
        </p:txBody>
      </p:sp>
    </p:spTree>
    <p:extLst>
      <p:ext uri="{BB962C8B-B14F-4D97-AF65-F5344CB8AC3E}">
        <p14:creationId xmlns:p14="http://schemas.microsoft.com/office/powerpoint/2010/main" val="3655384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540270" y="6291035"/>
            <a:ext cx="5111461" cy="365125"/>
          </a:xfrm>
        </p:spPr>
        <p:txBody>
          <a:bodyPr/>
          <a:lstStyle>
            <a:lvl1pPr algn="ctr">
              <a:defRPr sz="13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companyname.com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C5BB68-63BE-4133-B93A-26D74F70393C}"/>
              </a:ext>
            </a:extLst>
          </p:cNvPr>
          <p:cNvCxnSpPr/>
          <p:nvPr userDrawn="1"/>
        </p:nvCxnSpPr>
        <p:spPr>
          <a:xfrm>
            <a:off x="766020" y="985922"/>
            <a:ext cx="864321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65845" y="359888"/>
            <a:ext cx="516555" cy="522110"/>
          </a:xfrm>
        </p:spPr>
        <p:txBody>
          <a:bodyPr lIns="0" tIns="0" rIns="0" bIns="0" anchor="ctr" anchorCtr="1"/>
          <a:lstStyle>
            <a:lvl1pPr>
              <a:defRPr sz="13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2C626-C53F-407E-96FB-80FAB11371E0}"/>
              </a:ext>
            </a:extLst>
          </p:cNvPr>
          <p:cNvGrpSpPr/>
          <p:nvPr userDrawn="1"/>
        </p:nvGrpSpPr>
        <p:grpSpPr>
          <a:xfrm>
            <a:off x="766020" y="6473596"/>
            <a:ext cx="10813345" cy="0"/>
            <a:chOff x="765820" y="6453336"/>
            <a:chExt cx="10810529" cy="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8359EE-D792-4018-9297-434F84B6A10E}"/>
                </a:ext>
              </a:extLst>
            </p:cNvPr>
            <p:cNvCxnSpPr/>
            <p:nvPr userDrawn="1"/>
          </p:nvCxnSpPr>
          <p:spPr>
            <a:xfrm flipH="1">
              <a:off x="765820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5B62C18-9C61-493A-B1F4-C0B177EE31A0}"/>
                </a:ext>
              </a:extLst>
            </p:cNvPr>
            <p:cNvCxnSpPr/>
            <p:nvPr userDrawn="1"/>
          </p:nvCxnSpPr>
          <p:spPr>
            <a:xfrm flipH="1">
              <a:off x="7399885" y="6453336"/>
              <a:ext cx="417646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E4973F43-2A8D-46DA-8FB2-E077D384393F}"/>
              </a:ext>
            </a:extLst>
          </p:cNvPr>
          <p:cNvSpPr/>
          <p:nvPr userDrawn="1"/>
        </p:nvSpPr>
        <p:spPr>
          <a:xfrm>
            <a:off x="11060413" y="359431"/>
            <a:ext cx="522246" cy="522110"/>
          </a:xfrm>
          <a:prstGeom prst="diamond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80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9D12C68-5B89-4EDB-A2B3-7F8A32E893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70276" y="1699355"/>
            <a:ext cx="4065341" cy="3870274"/>
          </a:xfrm>
          <a:custGeom>
            <a:avLst/>
            <a:gdLst>
              <a:gd name="connsiteX0" fmla="*/ 1196196 w 4064282"/>
              <a:gd name="connsiteY0" fmla="*/ 347059 h 3870274"/>
              <a:gd name="connsiteX1" fmla="*/ 2392391 w 4064282"/>
              <a:gd name="connsiteY1" fmla="*/ 1543254 h 3870274"/>
              <a:gd name="connsiteX2" fmla="*/ 2019056 w 4064282"/>
              <a:gd name="connsiteY2" fmla="*/ 1916589 h 3870274"/>
              <a:gd name="connsiteX3" fmla="*/ 2064605 w 4064282"/>
              <a:gd name="connsiteY3" fmla="*/ 1962138 h 3870274"/>
              <a:gd name="connsiteX4" fmla="*/ 2868087 w 4064282"/>
              <a:gd name="connsiteY4" fmla="*/ 1158656 h 3870274"/>
              <a:gd name="connsiteX5" fmla="*/ 4064282 w 4064282"/>
              <a:gd name="connsiteY5" fmla="*/ 2354851 h 3870274"/>
              <a:gd name="connsiteX6" fmla="*/ 2868087 w 4064282"/>
              <a:gd name="connsiteY6" fmla="*/ 3551045 h 3870274"/>
              <a:gd name="connsiteX7" fmla="*/ 2383834 w 4064282"/>
              <a:gd name="connsiteY7" fmla="*/ 3066793 h 3870274"/>
              <a:gd name="connsiteX8" fmla="*/ 1580352 w 4064282"/>
              <a:gd name="connsiteY8" fmla="*/ 3870274 h 3870274"/>
              <a:gd name="connsiteX9" fmla="*/ 384156 w 4064282"/>
              <a:gd name="connsiteY9" fmla="*/ 2674080 h 3870274"/>
              <a:gd name="connsiteX10" fmla="*/ 757492 w 4064282"/>
              <a:gd name="connsiteY10" fmla="*/ 2300745 h 3870274"/>
              <a:gd name="connsiteX11" fmla="*/ 0 w 4064282"/>
              <a:gd name="connsiteY11" fmla="*/ 1543254 h 3870274"/>
              <a:gd name="connsiteX12" fmla="*/ 2443501 w 4064282"/>
              <a:gd name="connsiteY12" fmla="*/ 0 h 3870274"/>
              <a:gd name="connsiteX13" fmla="*/ 3197460 w 4064282"/>
              <a:gd name="connsiteY13" fmla="*/ 753959 h 3870274"/>
              <a:gd name="connsiteX14" fmla="*/ 2443501 w 4064282"/>
              <a:gd name="connsiteY14" fmla="*/ 1507917 h 3870274"/>
              <a:gd name="connsiteX15" fmla="*/ 1689542 w 4064282"/>
              <a:gd name="connsiteY15" fmla="*/ 753959 h 3870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064282" h="3870274">
                <a:moveTo>
                  <a:pt x="1196196" y="347059"/>
                </a:moveTo>
                <a:lnTo>
                  <a:pt x="2392391" y="1543254"/>
                </a:lnTo>
                <a:lnTo>
                  <a:pt x="2019056" y="1916589"/>
                </a:lnTo>
                <a:lnTo>
                  <a:pt x="2064605" y="1962138"/>
                </a:lnTo>
                <a:lnTo>
                  <a:pt x="2868087" y="1158656"/>
                </a:lnTo>
                <a:lnTo>
                  <a:pt x="4064282" y="2354851"/>
                </a:lnTo>
                <a:lnTo>
                  <a:pt x="2868087" y="3551045"/>
                </a:lnTo>
                <a:lnTo>
                  <a:pt x="2383834" y="3066793"/>
                </a:lnTo>
                <a:lnTo>
                  <a:pt x="1580352" y="3870274"/>
                </a:lnTo>
                <a:lnTo>
                  <a:pt x="384156" y="2674080"/>
                </a:lnTo>
                <a:lnTo>
                  <a:pt x="757492" y="2300745"/>
                </a:lnTo>
                <a:lnTo>
                  <a:pt x="0" y="1543254"/>
                </a:lnTo>
                <a:close/>
                <a:moveTo>
                  <a:pt x="2443501" y="0"/>
                </a:moveTo>
                <a:lnTo>
                  <a:pt x="3197460" y="753959"/>
                </a:lnTo>
                <a:lnTo>
                  <a:pt x="2443501" y="1507917"/>
                </a:lnTo>
                <a:lnTo>
                  <a:pt x="1689542" y="753959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1413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1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91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76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2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69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48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03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81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1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F69F2E-44C8-4714-A6B3-A3AF6F532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23FBDC-BABE-4393-98FF-F374B3DEE8D1}"/>
              </a:ext>
            </a:extLst>
          </p:cNvPr>
          <p:cNvSpPr txBox="1"/>
          <p:nvPr/>
        </p:nvSpPr>
        <p:spPr>
          <a:xfrm>
            <a:off x="6334812" y="2554664"/>
            <a:ext cx="279033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61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7">
            <a:extLst>
              <a:ext uri="{FF2B5EF4-FFF2-40B4-BE49-F238E27FC236}">
                <a16:creationId xmlns:a16="http://schemas.microsoft.com/office/drawing/2014/main" id="{C3197594-8E7B-3F62-8044-4E6E051AD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6027576" y="0"/>
            <a:ext cx="616442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9CE837-B033-0008-C2C8-CEE1028E3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5887232" cy="6857999"/>
          </a:xfrm>
          <a:prstGeom prst="rect">
            <a:avLst/>
          </a:prstGeom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7EE7C236-DDE0-24A3-E997-AFFA0BA6FAEA}"/>
              </a:ext>
            </a:extLst>
          </p:cNvPr>
          <p:cNvSpPr txBox="1">
            <a:spLocks/>
          </p:cNvSpPr>
          <p:nvPr/>
        </p:nvSpPr>
        <p:spPr>
          <a:xfrm>
            <a:off x="4093417" y="5378039"/>
            <a:ext cx="2568251" cy="6308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D079A-11B5-0006-AB49-61A69154507D}"/>
              </a:ext>
            </a:extLst>
          </p:cNvPr>
          <p:cNvSpPr txBox="1"/>
          <p:nvPr/>
        </p:nvSpPr>
        <p:spPr>
          <a:xfrm>
            <a:off x="4195665" y="4344289"/>
            <a:ext cx="24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33CC"/>
                </a:solidFill>
                <a:latin typeface="Times New Roman" panose="02020603050405020304" pitchFamily="18" charset="0"/>
              </a:rPr>
              <a:t>SCHEMA DIAGRAM</a:t>
            </a:r>
            <a:endParaRPr lang="en-US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5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44F982-C9A9-4B18-811D-DEF4046D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88" y="669303"/>
            <a:ext cx="10133814" cy="56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40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99389" y="1137612"/>
            <a:ext cx="6911788" cy="1828800"/>
            <a:chOff x="1775012" y="703659"/>
            <a:chExt cx="8955740" cy="4948518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7" name="圆角矩形 6"/>
            <p:cNvSpPr/>
            <p:nvPr/>
          </p:nvSpPr>
          <p:spPr>
            <a:xfrm>
              <a:off x="2841811" y="1257300"/>
              <a:ext cx="7888941" cy="4182036"/>
            </a:xfrm>
            <a:prstGeom prst="roundRect">
              <a:avLst>
                <a:gd name="adj" fmla="val 6378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775012" y="703659"/>
              <a:ext cx="3859306" cy="4948518"/>
            </a:xfrm>
            <a:prstGeom prst="roundRect">
              <a:avLst/>
            </a:prstGeom>
            <a:solidFill>
              <a:srgbClr val="C2A3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67931" y="3563332"/>
            <a:ext cx="6911788" cy="1828800"/>
            <a:chOff x="2599764" y="3563332"/>
            <a:chExt cx="6911788" cy="182880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0" name="圆角矩形 9"/>
            <p:cNvSpPr/>
            <p:nvPr/>
          </p:nvSpPr>
          <p:spPr>
            <a:xfrm>
              <a:off x="2599764" y="3790267"/>
              <a:ext cx="6088463" cy="1545535"/>
            </a:xfrm>
            <a:prstGeom prst="roundRect">
              <a:avLst>
                <a:gd name="adj" fmla="val 6378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533048" y="3563332"/>
              <a:ext cx="2978504" cy="1828800"/>
            </a:xfrm>
            <a:prstGeom prst="roundRect">
              <a:avLst/>
            </a:prstGeom>
            <a:solidFill>
              <a:srgbClr val="C2A3F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9"/>
          </p:nvPr>
        </p:nvSpPr>
        <p:spPr>
          <a:xfrm>
            <a:off x="8127002" y="2187018"/>
            <a:ext cx="3172150" cy="182473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by:</a:t>
            </a:r>
            <a:endParaRPr lang="en-US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M Musfikur Rahman  (SID : 190224) </a:t>
            </a: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Masud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Karim Omi (SID : 200220)</a:t>
            </a: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Utsa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Debnath (SID : 200242)</a:t>
            </a: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0"/>
          </p:nvPr>
        </p:nvSpPr>
        <p:spPr>
          <a:xfrm>
            <a:off x="5135246" y="4490984"/>
            <a:ext cx="3172150" cy="464768"/>
          </a:xfrm>
        </p:spPr>
        <p:txBody>
          <a:bodyPr/>
          <a:lstStyle/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Submitted to:</a:t>
            </a:r>
            <a:endParaRPr lang="en-US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Dr. Md. </a:t>
            </a:r>
            <a:r>
              <a:rPr lang="en-US" altLang="en-US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Anisur</a:t>
            </a: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Rahman </a:t>
            </a: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Professor</a:t>
            </a:r>
            <a:endParaRPr lang="en-US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 Science and Engineering Discipline, Khulna University</a:t>
            </a:r>
            <a:endParaRPr lang="en-US" altLang="en-US" sz="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3FFB590-AA4F-4AF1-8BD1-93B31714A5C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1273" y="1133053"/>
            <a:ext cx="1660141" cy="1828800"/>
          </a:xfrm>
          <a:prstGeom prst="rect">
            <a:avLst/>
          </a:prstGeom>
        </p:spPr>
      </p:pic>
      <p:pic>
        <p:nvPicPr>
          <p:cNvPr id="15" name="Graphic 31">
            <a:extLst>
              <a:ext uri="{FF2B5EF4-FFF2-40B4-BE49-F238E27FC236}">
                <a16:creationId xmlns:a16="http://schemas.microsoft.com/office/drawing/2014/main" id="{50C693EF-454C-4C12-AE6E-6A9A7CFCF69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5635" y="3563332"/>
            <a:ext cx="1660141" cy="1828800"/>
          </a:xfrm>
          <a:prstGeom prst="rect">
            <a:avLst/>
          </a:prstGeom>
        </p:spPr>
      </p:pic>
      <p:sp>
        <p:nvSpPr>
          <p:cNvPr id="18" name="圆角矩形 7">
            <a:extLst>
              <a:ext uri="{FF2B5EF4-FFF2-40B4-BE49-F238E27FC236}">
                <a16:creationId xmlns:a16="http://schemas.microsoft.com/office/drawing/2014/main" id="{7FB84E76-0837-4522-966C-C05C58086CD6}"/>
              </a:ext>
            </a:extLst>
          </p:cNvPr>
          <p:cNvSpPr/>
          <p:nvPr/>
        </p:nvSpPr>
        <p:spPr>
          <a:xfrm>
            <a:off x="583796" y="2369491"/>
            <a:ext cx="3229854" cy="2249643"/>
          </a:xfrm>
          <a:prstGeom prst="roundRect">
            <a:avLst/>
          </a:prstGeom>
          <a:solidFill>
            <a:srgbClr val="C2A3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">
            <a:extLst>
              <a:ext uri="{FF2B5EF4-FFF2-40B4-BE49-F238E27FC236}">
                <a16:creationId xmlns:a16="http://schemas.microsoft.com/office/drawing/2014/main" id="{ADA915C5-5CD1-40B8-9890-55410FDC48F5}"/>
              </a:ext>
            </a:extLst>
          </p:cNvPr>
          <p:cNvSpPr txBox="1">
            <a:spLocks/>
          </p:cNvSpPr>
          <p:nvPr/>
        </p:nvSpPr>
        <p:spPr>
          <a:xfrm>
            <a:off x="555254" y="2980479"/>
            <a:ext cx="3172150" cy="1025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>
                <a:solidFill>
                  <a:schemeClr val="bg1">
                    <a:lumMod val="50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4800" b="1" dirty="0">
                <a:solidFill>
                  <a:srgbClr val="000000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KHULNA UNIVERSITY</a:t>
            </a:r>
            <a:endParaRPr lang="en-US" altLang="en-US" sz="1000" dirty="0">
              <a:solidFill>
                <a:schemeClr val="tx1"/>
              </a:solidFill>
            </a:endParaRP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TITLE: Database System Project </a:t>
            </a:r>
            <a:endParaRPr lang="en-US" altLang="en-US" sz="1000" dirty="0">
              <a:solidFill>
                <a:schemeClr val="tx1"/>
              </a:solidFill>
            </a:endParaRPr>
          </a:p>
          <a:p>
            <a:pPr lvl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Course No: CSE 3102</a:t>
            </a:r>
          </a:p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68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FB23433-9CA2-B584-0AA5-25A28E5F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4" b="12354"/>
          <a:stretch/>
        </p:blipFill>
        <p:spPr bwMode="auto">
          <a:xfrm>
            <a:off x="21" y="2865"/>
            <a:ext cx="12191979" cy="6136196"/>
          </a:xfrm>
          <a:custGeom>
            <a:avLst/>
            <a:gdLst/>
            <a:ahLst/>
            <a:cxnLst/>
            <a:rect l="l" t="t" r="r" b="b"/>
            <a:pathLst>
              <a:path w="12191999" h="6136206">
                <a:moveTo>
                  <a:pt x="0" y="0"/>
                </a:moveTo>
                <a:lnTo>
                  <a:pt x="12191999" y="0"/>
                </a:lnTo>
                <a:lnTo>
                  <a:pt x="12191999" y="587444"/>
                </a:lnTo>
                <a:lnTo>
                  <a:pt x="6132767" y="5341959"/>
                </a:lnTo>
                <a:lnTo>
                  <a:pt x="6049558" y="5403943"/>
                </a:lnTo>
                <a:cubicBezTo>
                  <a:pt x="5400003" y="5862651"/>
                  <a:pt x="4655689" y="6101874"/>
                  <a:pt x="3909203" y="6132766"/>
                </a:cubicBezTo>
                <a:cubicBezTo>
                  <a:pt x="2665058" y="6184252"/>
                  <a:pt x="1414876" y="5657039"/>
                  <a:pt x="587291" y="4602761"/>
                </a:cubicBezTo>
                <a:cubicBezTo>
                  <a:pt x="354532" y="4306245"/>
                  <a:pt x="175988" y="3990552"/>
                  <a:pt x="43299" y="3661531"/>
                </a:cubicBezTo>
                <a:lnTo>
                  <a:pt x="0" y="3538954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1031" name="Date Placeholder 1">
            <a:extLst>
              <a:ext uri="{FF2B5EF4-FFF2-40B4-BE49-F238E27FC236}">
                <a16:creationId xmlns:a16="http://schemas.microsoft.com/office/drawing/2014/main" id="{6D3A378B-30F2-677E-ADE3-D997934714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77379" y="4629744"/>
            <a:ext cx="265350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A5215FE-8A20-409E-8FBB-E857429E7039}" type="datetime1">
              <a:rPr lang="en-US" smtClean="0"/>
              <a:pPr>
                <a:spcAft>
                  <a:spcPts val="600"/>
                </a:spcAft>
              </a:pPr>
              <a:t>2/13/2023</a:t>
            </a:fld>
            <a:endParaRPr lang="en-US"/>
          </a:p>
        </p:txBody>
      </p:sp>
      <p:sp>
        <p:nvSpPr>
          <p:cNvPr id="1033" name="Footer Placeholder 2">
            <a:extLst>
              <a:ext uri="{FF2B5EF4-FFF2-40B4-BE49-F238E27FC236}">
                <a16:creationId xmlns:a16="http://schemas.microsoft.com/office/drawing/2014/main" id="{9C23378E-16EF-7D77-ECA0-65A9A9CB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1429" y="6318446"/>
            <a:ext cx="490790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800" b="1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</a:rPr>
              <a:t>for the CSE Discipline at Khulna University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35" name="Slide Number Placeholder 3">
            <a:extLst>
              <a:ext uri="{FF2B5EF4-FFF2-40B4-BE49-F238E27FC236}">
                <a16:creationId xmlns:a16="http://schemas.microsoft.com/office/drawing/2014/main" id="{EE0CB3F7-D607-DD27-6318-D95A7FBB1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318446"/>
            <a:ext cx="615696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E84AC6A-A0EF-437B-BCEE-4772B0214A58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9F0E3F-740B-E07F-125B-CB1D75B4CEC9}"/>
              </a:ext>
            </a:extLst>
          </p:cNvPr>
          <p:cNvSpPr txBox="1"/>
          <p:nvPr/>
        </p:nvSpPr>
        <p:spPr>
          <a:xfrm>
            <a:off x="7414696" y="3485552"/>
            <a:ext cx="49079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rgbClr val="00B0F0"/>
                  </a:solidFill>
                </a:ln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LIBRARY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53452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AAF40C-C5C2-4C2A-B637-48B87AD693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6" r="6496"/>
          <a:stretch/>
        </p:blipFill>
        <p:spPr>
          <a:xfrm>
            <a:off x="3974841" y="10"/>
            <a:ext cx="8217161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E2D885C-0A15-4D6B-8EEE-E5B9550E3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236704"/>
            <a:ext cx="3438144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313C0-AD04-4023-9E09-0F394E32D168}"/>
              </a:ext>
            </a:extLst>
          </p:cNvPr>
          <p:cNvSpPr txBox="1"/>
          <p:nvPr/>
        </p:nvSpPr>
        <p:spPr>
          <a:xfrm>
            <a:off x="349397" y="2650584"/>
            <a:ext cx="7097777" cy="385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2400" b="1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INTERESTING QUERIES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 &amp; TECHNOLOGIES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 DIAGRAM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SCHEMA DIAGRAM</a:t>
            </a:r>
            <a:endParaRPr lang="en-US" sz="2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13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AAF40C-C5C2-4C2A-B637-48B87AD6930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4886326" y="0"/>
            <a:ext cx="730567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B35CF-29FE-5915-2ABA-9080B7F9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5" y="746448"/>
            <a:ext cx="7837906" cy="63087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3600" dirty="0">
              <a:solidFill>
                <a:srgbClr val="0033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96265-F359-1480-74AC-EEE9BBB5DEA8}"/>
              </a:ext>
            </a:extLst>
          </p:cNvPr>
          <p:cNvSpPr txBox="1"/>
          <p:nvPr/>
        </p:nvSpPr>
        <p:spPr>
          <a:xfrm>
            <a:off x="394810" y="1700641"/>
            <a:ext cx="4615729" cy="4534853"/>
          </a:xfrm>
          <a:prstGeom prst="roundRect">
            <a:avLst>
              <a:gd name="adj" fmla="val 10975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INTRODUCTION</a:t>
            </a:r>
            <a:endParaRPr lang="en-US" sz="1800" b="1" dirty="0">
              <a:solidFill>
                <a:srgbClr val="0066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Performing library management manually is quite difficult.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These issues should address and answer.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Library Management System (LMS) is a program that helps librarians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anage the daily book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anage the member, and books record more efficiently.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It can improve the property in the library.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U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sed by librarians and library admin.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an manage the member maintenance module,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ook maintenance module and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ook transaction module.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70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AAF40C-C5C2-4C2A-B637-48B87AD6930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4886326" y="0"/>
            <a:ext cx="730567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B35CF-29FE-5915-2ABA-9080B7F9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5" y="746448"/>
            <a:ext cx="7837906" cy="63087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3600" dirty="0">
              <a:solidFill>
                <a:srgbClr val="0033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96265-F359-1480-74AC-EEE9BBB5DEA8}"/>
              </a:ext>
            </a:extLst>
          </p:cNvPr>
          <p:cNvSpPr txBox="1"/>
          <p:nvPr/>
        </p:nvSpPr>
        <p:spPr>
          <a:xfrm>
            <a:off x="394810" y="1700641"/>
            <a:ext cx="4615729" cy="4786848"/>
          </a:xfrm>
          <a:prstGeom prst="roundRect">
            <a:avLst>
              <a:gd name="adj" fmla="val 10975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MOTIVATION</a:t>
            </a:r>
            <a:endParaRPr lang="en-US" sz="1800" b="1" dirty="0">
              <a:solidFill>
                <a:srgbClr val="0066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This study was undertaken to design an advanced database for a library management system for the Seminar Library CSE discipline at Khulna University.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number of users is changing day by day. To cope with this, the KU library was automating some of the services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he insufficient staff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the classification of the book also creates problems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mismanagement of records since the system was manual affected the level of efficiency of the library.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handle the library services efficiently. 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1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AAF40C-C5C2-4C2A-B637-48B87AD6930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4886326" y="0"/>
            <a:ext cx="730567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B35CF-29FE-5915-2ABA-9080B7F9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5" y="746448"/>
            <a:ext cx="7837906" cy="63087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3600" dirty="0">
              <a:solidFill>
                <a:srgbClr val="0033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96265-F359-1480-74AC-EEE9BBB5DEA8}"/>
              </a:ext>
            </a:extLst>
          </p:cNvPr>
          <p:cNvSpPr txBox="1"/>
          <p:nvPr/>
        </p:nvSpPr>
        <p:spPr>
          <a:xfrm>
            <a:off x="506777" y="2540396"/>
            <a:ext cx="4615729" cy="2760345"/>
          </a:xfrm>
          <a:prstGeom prst="roundRect">
            <a:avLst>
              <a:gd name="adj" fmla="val 10975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INTERESTING QUERIES</a:t>
            </a:r>
            <a:endParaRPr lang="en-US" sz="1800" b="1" dirty="0">
              <a:solidFill>
                <a:srgbClr val="0066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Book search: Find books based on different criteria.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Member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Checkout and return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Overdue notices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Member borrowing history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Fine management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Notifications </a:t>
            </a:r>
          </a:p>
        </p:txBody>
      </p:sp>
    </p:spTree>
    <p:extLst>
      <p:ext uri="{BB962C8B-B14F-4D97-AF65-F5344CB8AC3E}">
        <p14:creationId xmlns:p14="http://schemas.microsoft.com/office/powerpoint/2010/main" val="320879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BAAF40C-C5C2-4C2A-B637-48B87AD6930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4886326" y="0"/>
            <a:ext cx="730567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B35CF-29FE-5915-2ABA-9080B7F9A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5" y="746448"/>
            <a:ext cx="7837906" cy="630877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3600" dirty="0">
              <a:solidFill>
                <a:srgbClr val="0033C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96265-F359-1480-74AC-EEE9BBB5DEA8}"/>
              </a:ext>
            </a:extLst>
          </p:cNvPr>
          <p:cNvSpPr txBox="1"/>
          <p:nvPr/>
        </p:nvSpPr>
        <p:spPr>
          <a:xfrm>
            <a:off x="394810" y="1700641"/>
            <a:ext cx="4615729" cy="4534853"/>
          </a:xfrm>
          <a:prstGeom prst="roundRect">
            <a:avLst>
              <a:gd name="adj" fmla="val 10975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66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TOOLS &amp; TECHNOLOGY</a:t>
            </a:r>
          </a:p>
          <a:p>
            <a:endParaRPr lang="en-US" sz="1800" b="1" dirty="0">
              <a:solidFill>
                <a:srgbClr val="0066FF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Software 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Operating system: Windows 11 Home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n-NO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Database: Microsoft SQL Server 2008 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Development tools: Microsoft Visual Studio 2008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Programming language- HTML, CSS, JavaScript, PHP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Hardware </a:t>
            </a:r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pt-BR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Processor: Intel(R) Core(TM) i5-9500K CPU @ 3.90GHz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Ram: 12 GB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70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134C5-0C81-5630-336F-1278C701E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8343900" cy="6858000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6508EB9A-801D-0263-F4B0-2A7F78BE3829}"/>
              </a:ext>
            </a:extLst>
          </p:cNvPr>
          <p:cNvSpPr txBox="1">
            <a:spLocks/>
          </p:cNvSpPr>
          <p:nvPr/>
        </p:nvSpPr>
        <p:spPr>
          <a:xfrm>
            <a:off x="5775649" y="5911684"/>
            <a:ext cx="2568251" cy="6308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0033CC"/>
                </a:solidFill>
                <a:latin typeface="Times New Roman" panose="02020603050405020304" pitchFamily="18" charset="0"/>
              </a:rPr>
              <a:t>LIBRARY MANAGEMENT SYSTEM </a:t>
            </a:r>
            <a:endParaRPr lang="en-US" sz="2400" dirty="0">
              <a:solidFill>
                <a:srgbClr val="0033CC"/>
              </a:solidFill>
            </a:endParaRPr>
          </a:p>
        </p:txBody>
      </p:sp>
      <p:pic>
        <p:nvPicPr>
          <p:cNvPr id="16" name="Picture Placeholder 7">
            <a:extLst>
              <a:ext uri="{FF2B5EF4-FFF2-40B4-BE49-F238E27FC236}">
                <a16:creationId xmlns:a16="http://schemas.microsoft.com/office/drawing/2014/main" id="{1A409A1D-6520-6D79-480C-E7AE8BD60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r="3038" b="-2"/>
          <a:stretch/>
        </p:blipFill>
        <p:spPr>
          <a:xfrm>
            <a:off x="8086725" y="0"/>
            <a:ext cx="4105274" cy="6857999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F132205-AD43-3678-7BBF-925909957532}"/>
              </a:ext>
            </a:extLst>
          </p:cNvPr>
          <p:cNvSpPr txBox="1"/>
          <p:nvPr/>
        </p:nvSpPr>
        <p:spPr>
          <a:xfrm>
            <a:off x="2666222" y="239876"/>
            <a:ext cx="24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33CC"/>
                </a:solidFill>
                <a:latin typeface="Times New Roman" panose="02020603050405020304" pitchFamily="18" charset="0"/>
              </a:rPr>
              <a:t>ER DIAGRAM</a:t>
            </a:r>
            <a:endParaRPr lang="en-US" sz="1800" dirty="0">
              <a:solidFill>
                <a:srgbClr val="0033CC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4C053B-9431-95B0-AA79-6521574F0948}"/>
              </a:ext>
            </a:extLst>
          </p:cNvPr>
          <p:cNvSpPr txBox="1"/>
          <p:nvPr/>
        </p:nvSpPr>
        <p:spPr>
          <a:xfrm>
            <a:off x="5817636" y="4680191"/>
            <a:ext cx="248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33CC"/>
                </a:solidFill>
                <a:latin typeface="Times New Roman" panose="02020603050405020304" pitchFamily="18" charset="0"/>
              </a:rPr>
              <a:t>ER DIAGRAM</a:t>
            </a:r>
            <a:endParaRPr lang="en-US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941455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LightSeedLeftStep">
      <a:dk1>
        <a:srgbClr val="000000"/>
      </a:dk1>
      <a:lt1>
        <a:srgbClr val="FFFFFF"/>
      </a:lt1>
      <a:dk2>
        <a:srgbClr val="3C2441"/>
      </a:dk2>
      <a:lt2>
        <a:srgbClr val="E2E5E8"/>
      </a:lt2>
      <a:accent1>
        <a:srgbClr val="C49B6D"/>
      </a:accent1>
      <a:accent2>
        <a:srgbClr val="C67B72"/>
      </a:accent2>
      <a:accent3>
        <a:srgbClr val="D18CA1"/>
      </a:accent3>
      <a:accent4>
        <a:srgbClr val="C672B0"/>
      </a:accent4>
      <a:accent5>
        <a:srgbClr val="C78CD1"/>
      </a:accent5>
      <a:accent6>
        <a:srgbClr val="9772C6"/>
      </a:accent6>
      <a:hlink>
        <a:srgbClr val="6184AA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351</Words>
  <Application>Microsoft Office PowerPoint</Application>
  <PresentationFormat>Widescreen</PresentationFormat>
  <Paragraphs>77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华文仿宋</vt:lpstr>
      <vt:lpstr>Arial</vt:lpstr>
      <vt:lpstr>Calibri</vt:lpstr>
      <vt:lpstr>Calibri Light</vt:lpstr>
      <vt:lpstr>Courier New</vt:lpstr>
      <vt:lpstr>Neue Haas Grotesk Text Pro</vt:lpstr>
      <vt:lpstr>Open Sans</vt:lpstr>
      <vt:lpstr>Times New Roman</vt:lpstr>
      <vt:lpstr>Wingdings</vt:lpstr>
      <vt:lpstr>SwellVTI</vt:lpstr>
      <vt:lpstr>PowerPoint Presentation</vt:lpstr>
      <vt:lpstr>PowerPoint Presentation</vt:lpstr>
      <vt:lpstr>PowerPoint Presentation</vt:lpstr>
      <vt:lpstr>CONTENT</vt:lpstr>
      <vt:lpstr>LIBRARY MANAGEMENT SYSTEM </vt:lpstr>
      <vt:lpstr>LIBRARY MANAGEMENT SYSTEM </vt:lpstr>
      <vt:lpstr>LIBRARY MANAGEMENT SYSTEM </vt:lpstr>
      <vt:lpstr>LIBRARY MANAGEMENT SYSTEM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MUSFIK</dc:creator>
  <cp:lastModifiedBy>MUSFIK</cp:lastModifiedBy>
  <cp:revision>12</cp:revision>
  <dcterms:created xsi:type="dcterms:W3CDTF">2023-02-11T19:06:38Z</dcterms:created>
  <dcterms:modified xsi:type="dcterms:W3CDTF">2023-02-13T01:56:37Z</dcterms:modified>
</cp:coreProperties>
</file>